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2" r:id="rId7"/>
    <p:sldId id="256" r:id="rId8"/>
    <p:sldId id="263" r:id="rId9"/>
    <p:sldId id="266" r:id="rId10"/>
    <p:sldId id="267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1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838200"/>
            <a:ext cx="4040188" cy="1336675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             </a:t>
            </a:r>
          </a:p>
          <a:p>
            <a:pPr algn="ctr"/>
            <a:endParaRPr lang="en-US" sz="2800" dirty="0"/>
          </a:p>
          <a:p>
            <a:pPr algn="ctr"/>
            <a:endParaRPr lang="en-US" sz="2800" dirty="0" smtClean="0"/>
          </a:p>
          <a:p>
            <a:pPr algn="ctr"/>
            <a:endParaRPr lang="en-US" sz="2800" dirty="0"/>
          </a:p>
          <a:p>
            <a:pPr algn="ctr"/>
            <a:endParaRPr lang="en-US" sz="2800" dirty="0" smtClean="0"/>
          </a:p>
          <a:p>
            <a:pPr algn="ctr"/>
            <a:endParaRPr lang="en-US" sz="2800" dirty="0"/>
          </a:p>
          <a:p>
            <a:pPr algn="ctr"/>
            <a:endParaRPr lang="en-US" sz="2800" dirty="0" smtClean="0"/>
          </a:p>
          <a:p>
            <a:pPr algn="ctr"/>
            <a:r>
              <a:rPr lang="en-US" dirty="0" smtClean="0">
                <a:latin typeface="Nikosh" pitchFamily="2" charset="0"/>
                <a:cs typeface="Nikosh" pitchFamily="2" charset="0"/>
              </a:rPr>
              <a:t>             </a:t>
            </a:r>
          </a:p>
          <a:p>
            <a:pPr algn="ctr"/>
            <a:r>
              <a:rPr lang="en-US" sz="3600" dirty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   </a:t>
            </a:r>
          </a:p>
          <a:p>
            <a:pPr algn="ctr"/>
            <a:endParaRPr lang="en-US" sz="3600" dirty="0">
              <a:latin typeface="Nikosh" pitchFamily="2" charset="0"/>
              <a:cs typeface="Nikosh" pitchFamily="2" charset="0"/>
            </a:endParaRPr>
          </a:p>
          <a:p>
            <a:pPr algn="ctr"/>
            <a:endParaRPr lang="en-US" sz="3600" dirty="0" smtClean="0">
              <a:latin typeface="Nikosh" pitchFamily="2" charset="0"/>
              <a:cs typeface="Nikosh" pitchFamily="2" charset="0"/>
            </a:endParaRPr>
          </a:p>
          <a:p>
            <a:pPr algn="ctr"/>
            <a:endParaRPr lang="en-US" sz="3600" dirty="0">
              <a:latin typeface="Nikosh" pitchFamily="2" charset="0"/>
              <a:cs typeface="Nikosh" pitchFamily="2" charset="0"/>
            </a:endParaRPr>
          </a:p>
          <a:p>
            <a:pPr algn="ctr"/>
            <a:endParaRPr lang="en-US" sz="3600" dirty="0" smtClean="0">
              <a:latin typeface="Nikosh" pitchFamily="2" charset="0"/>
              <a:cs typeface="Nikosh" pitchFamily="2" charset="0"/>
            </a:endParaRPr>
          </a:p>
          <a:p>
            <a:pPr algn="ctr"/>
            <a:endParaRPr lang="en-US" sz="3600" dirty="0">
              <a:latin typeface="Nikosh" pitchFamily="2" charset="0"/>
              <a:cs typeface="Nikosh" pitchFamily="2" charset="0"/>
            </a:endParaRPr>
          </a:p>
          <a:p>
            <a:pPr algn="ctr"/>
            <a:endParaRPr lang="en-US" sz="3600" dirty="0" smtClean="0">
              <a:latin typeface="Nikosh" pitchFamily="2" charset="0"/>
              <a:cs typeface="Nikosh" pitchFamily="2" charset="0"/>
            </a:endParaRPr>
          </a:p>
          <a:p>
            <a:pPr algn="ctr"/>
            <a:endParaRPr lang="en-US" sz="3600" dirty="0">
              <a:latin typeface="Nikosh" pitchFamily="2" charset="0"/>
              <a:cs typeface="Nikosh" pitchFamily="2" charset="0"/>
            </a:endParaRPr>
          </a:p>
          <a:p>
            <a:pPr algn="ctr"/>
            <a:endParaRPr lang="en-US" sz="3600" dirty="0" smtClean="0">
              <a:latin typeface="Nikosh" pitchFamily="2" charset="0"/>
              <a:cs typeface="Nikosh" pitchFamily="2" charset="0"/>
            </a:endParaRPr>
          </a:p>
          <a:p>
            <a:pPr algn="ctr"/>
            <a:r>
              <a:rPr lang="en-US" sz="3600" dirty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   </a:t>
            </a:r>
          </a:p>
          <a:p>
            <a:pPr algn="ctr"/>
            <a:endParaRPr lang="en-US" sz="3600" dirty="0">
              <a:latin typeface="Nikosh" pitchFamily="2" charset="0"/>
              <a:cs typeface="Nikosh" pitchFamily="2" charset="0"/>
            </a:endParaRPr>
          </a:p>
          <a:p>
            <a:pPr algn="ctr"/>
            <a:endParaRPr lang="en-US" sz="3600" dirty="0" smtClean="0">
              <a:latin typeface="Nikosh" pitchFamily="2" charset="0"/>
              <a:cs typeface="Nikosh" pitchFamily="2" charset="0"/>
            </a:endParaRPr>
          </a:p>
          <a:p>
            <a:pPr algn="ctr"/>
            <a:endParaRPr lang="en-US" sz="3600" dirty="0">
              <a:latin typeface="Nikosh" pitchFamily="2" charset="0"/>
              <a:cs typeface="Nikosh" pitchFamily="2" charset="0"/>
            </a:endParaRPr>
          </a:p>
          <a:p>
            <a:pPr algn="ctr"/>
            <a:endParaRPr lang="en-US" sz="3600" dirty="0" smtClean="0">
              <a:latin typeface="Nikosh" pitchFamily="2" charset="0"/>
              <a:cs typeface="Nikosh" pitchFamily="2" charset="0"/>
            </a:endParaRPr>
          </a:p>
          <a:p>
            <a:pPr algn="ctr"/>
            <a:endParaRPr lang="en-US" sz="3600" dirty="0">
              <a:latin typeface="Nikosh" pitchFamily="2" charset="0"/>
              <a:cs typeface="Nikosh" pitchFamily="2" charset="0"/>
            </a:endParaRPr>
          </a:p>
          <a:p>
            <a:pPr algn="ctr"/>
            <a:endParaRPr lang="en-US" sz="3600" dirty="0" smtClean="0">
              <a:latin typeface="Nikosh" pitchFamily="2" charset="0"/>
              <a:cs typeface="Nikosh" pitchFamily="2" charset="0"/>
            </a:endParaRPr>
          </a:p>
          <a:p>
            <a:pPr algn="ctr"/>
            <a:endParaRPr lang="en-US" sz="3600" dirty="0">
              <a:latin typeface="Nikosh" pitchFamily="2" charset="0"/>
              <a:cs typeface="Nikosh" pitchFamily="2" charset="0"/>
            </a:endParaRPr>
          </a:p>
          <a:p>
            <a:pPr algn="ctr"/>
            <a:endParaRPr lang="en-US" sz="3600" dirty="0" smtClean="0">
              <a:latin typeface="Nikosh" pitchFamily="2" charset="0"/>
              <a:cs typeface="Nikosh" pitchFamily="2" charset="0"/>
            </a:endParaRPr>
          </a:p>
          <a:p>
            <a:pPr algn="ctr"/>
            <a:r>
              <a:rPr lang="en-US" sz="3600" dirty="0" smtClean="0">
                <a:latin typeface="Nikosh" pitchFamily="2" charset="0"/>
                <a:cs typeface="Nikosh" pitchFamily="2" charset="0"/>
              </a:rPr>
              <a:t>    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শিক্ষক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পরিচিতি</a:t>
            </a:r>
            <a:r>
              <a:rPr lang="en-US" sz="3200" dirty="0" smtClean="0"/>
              <a:t>	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মোঃ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আবদুল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গফুর</a:t>
            </a:r>
            <a:endParaRPr lang="en-US" sz="3200" dirty="0" smtClean="0">
              <a:latin typeface="Nikosh" pitchFamily="2" charset="0"/>
              <a:cs typeface="Nikosh" pitchFamily="2" charset="0"/>
            </a:endParaRPr>
          </a:p>
          <a:p>
            <a:pPr marL="0" indent="0" algn="ctr">
              <a:buNone/>
            </a:pPr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গবেষণাগার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সহকারী</a:t>
            </a:r>
            <a:endParaRPr lang="en-US" sz="3200" dirty="0" smtClean="0">
              <a:latin typeface="Nikosh" pitchFamily="2" charset="0"/>
              <a:cs typeface="Nikosh" pitchFamily="2" charset="0"/>
            </a:endParaRPr>
          </a:p>
          <a:p>
            <a:pPr marL="0" indent="0" algn="ctr">
              <a:buNone/>
            </a:pPr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সরকারি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টিচার্স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ট্রেনিং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কলেজ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যশোর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914400"/>
            <a:ext cx="4041775" cy="1260475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latin typeface="Nikosh" pitchFamily="2" charset="0"/>
                <a:cs typeface="Nikosh" pitchFamily="2" charset="0"/>
              </a:rPr>
              <a:t>পাঠ</a:t>
            </a:r>
            <a:r>
              <a:rPr lang="en-US" sz="4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400" dirty="0" err="1" smtClean="0">
                <a:latin typeface="Nikosh" pitchFamily="2" charset="0"/>
                <a:cs typeface="Nikosh" pitchFamily="2" charset="0"/>
              </a:rPr>
              <a:t>পরিচিতি</a:t>
            </a:r>
            <a:endParaRPr lang="en-US" sz="4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পঞ্চম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শ্রেণি</a:t>
            </a:r>
            <a:endParaRPr lang="en-US" sz="4000" dirty="0">
              <a:latin typeface="Nikosh" pitchFamily="2" charset="0"/>
              <a:cs typeface="Nikosh" pitchFamily="2" charset="0"/>
            </a:endParaRPr>
          </a:p>
          <a:p>
            <a:pPr marL="0" indent="0" algn="ctr">
              <a:buNone/>
            </a:pP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অধ্যায়ঃ</a:t>
            </a:r>
            <a:r>
              <a:rPr lang="en-US" sz="400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>
                <a:latin typeface="Nikosh" pitchFamily="2" charset="0"/>
                <a:cs typeface="Nikosh" pitchFamily="2" charset="0"/>
              </a:rPr>
              <a:t>৩</a:t>
            </a:r>
            <a:endParaRPr lang="en-US" sz="4000" dirty="0" smtClean="0">
              <a:latin typeface="Nikosh" pitchFamily="2" charset="0"/>
              <a:cs typeface="Nikosh" pitchFamily="2" charset="0"/>
            </a:endParaRPr>
          </a:p>
          <a:p>
            <a:pPr marL="0" indent="0" algn="ctr">
              <a:buNone/>
            </a:pP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জীবনের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জন্য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পানি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20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latin typeface="Nikosh" pitchFamily="2" charset="0"/>
                <a:cs typeface="Nikosh" pitchFamily="2" charset="0"/>
              </a:rPr>
              <a:t>কাজঃ</a:t>
            </a:r>
            <a:r>
              <a:rPr lang="en-US" dirty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৩</a:t>
            </a:r>
          </a:p>
          <a:p>
            <a:pPr marL="0" indent="0">
              <a:buNone/>
            </a:pPr>
            <a:r>
              <a:rPr lang="en-US" dirty="0" err="1" smtClean="0">
                <a:latin typeface="Nikosh" pitchFamily="2" charset="0"/>
                <a:cs typeface="Nikosh" pitchFamily="2" charset="0"/>
              </a:rPr>
              <a:t>উদ্ভিদ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প্রাণি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যে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একে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অপরের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উপর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নির্ভরশীল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এ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সম্পর্কে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৩টি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বাক্য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লিখ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।</a:t>
            </a:r>
            <a:endParaRPr lang="en-US" dirty="0">
              <a:latin typeface="Nikosh" pitchFamily="2" charset="0"/>
              <a:cs typeface="Nikosh" pitchFamily="2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615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 err="1" smtClean="0">
                <a:latin typeface="Nikosh" pitchFamily="2" charset="0"/>
                <a:cs typeface="Nikosh" pitchFamily="2" charset="0"/>
              </a:rPr>
              <a:t>মূল্যায়ন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Nikosh" pitchFamily="2" charset="0"/>
                <a:cs typeface="Nikosh" pitchFamily="2" charset="0"/>
              </a:rPr>
              <a:t>১।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উদ্ভিদ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কী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?</a:t>
            </a:r>
          </a:p>
          <a:p>
            <a:pPr marL="0" indent="0">
              <a:buNone/>
            </a:pPr>
            <a:r>
              <a:rPr lang="en-US" dirty="0" smtClean="0">
                <a:latin typeface="Nikosh" pitchFamily="2" charset="0"/>
                <a:cs typeface="Nikosh" pitchFamily="2" charset="0"/>
              </a:rPr>
              <a:t>২।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আমাদের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জীবন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ধারণে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উদ্ভিদের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ভূমিকা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কী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?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23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err="1" smtClean="0">
                <a:latin typeface="Nikosh" pitchFamily="2" charset="0"/>
                <a:cs typeface="Nikosh" pitchFamily="2" charset="0"/>
              </a:rPr>
              <a:t>বাড়ির</a:t>
            </a:r>
            <a:r>
              <a:rPr lang="en-US" sz="7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7200" dirty="0" err="1" smtClean="0">
                <a:latin typeface="Nikosh" pitchFamily="2" charset="0"/>
                <a:cs typeface="Nikosh" pitchFamily="2" charset="0"/>
              </a:rPr>
              <a:t>কাজ</a:t>
            </a:r>
            <a:r>
              <a:rPr lang="en-US" sz="7200" dirty="0" smtClean="0">
                <a:latin typeface="Nikosh" pitchFamily="2" charset="0"/>
                <a:cs typeface="Nikosh" pitchFamily="2" charset="0"/>
              </a:rPr>
              <a:t> </a:t>
            </a:r>
            <a:endParaRPr lang="en-US" sz="7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 smtClean="0">
                <a:latin typeface="Nikosh" pitchFamily="2" charset="0"/>
                <a:cs typeface="Nikosh" pitchFamily="2" charset="0"/>
              </a:rPr>
              <a:t>উদ্ভিদের</a:t>
            </a:r>
            <a:r>
              <a:rPr lang="en-US" sz="4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latin typeface="Nikosh" pitchFamily="2" charset="0"/>
                <a:cs typeface="Nikosh" pitchFamily="2" charset="0"/>
              </a:rPr>
              <a:t>খাদ্য</a:t>
            </a:r>
            <a:r>
              <a:rPr lang="en-US" sz="4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latin typeface="Nikosh" pitchFamily="2" charset="0"/>
                <a:cs typeface="Nikosh" pitchFamily="2" charset="0"/>
              </a:rPr>
              <a:t>তৈরির</a:t>
            </a:r>
            <a:r>
              <a:rPr lang="en-US" sz="4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latin typeface="Nikosh" pitchFamily="2" charset="0"/>
                <a:cs typeface="Nikosh" pitchFamily="2" charset="0"/>
              </a:rPr>
              <a:t>প্রক্রিয়াটির</a:t>
            </a:r>
            <a:r>
              <a:rPr lang="en-US" sz="4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latin typeface="Nikosh" pitchFamily="2" charset="0"/>
                <a:cs typeface="Nikosh" pitchFamily="2" charset="0"/>
              </a:rPr>
              <a:t>চিহ্নিত</a:t>
            </a:r>
            <a:r>
              <a:rPr lang="en-US" sz="4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latin typeface="Nikosh" pitchFamily="2" charset="0"/>
                <a:cs typeface="Nikosh" pitchFamily="2" charset="0"/>
              </a:rPr>
              <a:t>চিত্র</a:t>
            </a:r>
            <a:r>
              <a:rPr lang="en-US" sz="48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4800" dirty="0" err="1" smtClean="0">
                <a:latin typeface="Nikosh" pitchFamily="2" charset="0"/>
                <a:cs typeface="Nikosh" pitchFamily="2" charset="0"/>
              </a:rPr>
              <a:t>অংকন</a:t>
            </a:r>
            <a:r>
              <a:rPr lang="en-US" sz="4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latin typeface="Nikosh" pitchFamily="2" charset="0"/>
                <a:cs typeface="Nikosh" pitchFamily="2" charset="0"/>
              </a:rPr>
              <a:t>করে</a:t>
            </a:r>
            <a:r>
              <a:rPr lang="en-US" sz="4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latin typeface="Nikosh" pitchFamily="2" charset="0"/>
                <a:cs typeface="Nikosh" pitchFamily="2" charset="0"/>
              </a:rPr>
              <a:t>নিয়ে</a:t>
            </a:r>
            <a:r>
              <a:rPr lang="en-US" sz="4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latin typeface="Nikosh" pitchFamily="2" charset="0"/>
                <a:cs typeface="Nikosh" pitchFamily="2" charset="0"/>
              </a:rPr>
              <a:t>আসবে</a:t>
            </a:r>
            <a:r>
              <a:rPr lang="en-US" sz="4800" dirty="0" smtClean="0">
                <a:latin typeface="Nikosh" pitchFamily="2" charset="0"/>
                <a:cs typeface="Nikosh" pitchFamily="2" charset="0"/>
              </a:rPr>
              <a:t>। </a:t>
            </a:r>
            <a:endParaRPr lang="en-US" sz="48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99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err="1" smtClean="0">
                <a:latin typeface="Nikosh" pitchFamily="2" charset="0"/>
                <a:cs typeface="Nikosh" pitchFamily="2" charset="0"/>
              </a:rPr>
              <a:t>শিখন</a:t>
            </a:r>
            <a:r>
              <a:rPr lang="en-US" sz="4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latin typeface="Nikosh" pitchFamily="2" charset="0"/>
                <a:cs typeface="Nikosh" pitchFamily="2" charset="0"/>
              </a:rPr>
              <a:t>ফল</a:t>
            </a:r>
            <a:r>
              <a:rPr lang="en-US" sz="4800" dirty="0" smtClean="0">
                <a:latin typeface="Nikosh" pitchFamily="2" charset="0"/>
                <a:cs typeface="Nikosh" pitchFamily="2" charset="0"/>
              </a:rPr>
              <a:t> </a:t>
            </a:r>
            <a:endParaRPr lang="en-US" sz="48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Nikosh" pitchFamily="2" charset="0"/>
                <a:cs typeface="Nikosh" pitchFamily="2" charset="0"/>
              </a:rPr>
              <a:t>১।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উদ্ভিদের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দেহে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কত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অংশ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পানি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তা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বলতে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পারবে</a:t>
            </a:r>
            <a:endParaRPr lang="en-US" sz="3600" dirty="0" smtClean="0">
              <a:latin typeface="Nikosh" pitchFamily="2" charset="0"/>
              <a:cs typeface="Nikosh" pitchFamily="2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Nikosh" pitchFamily="2" charset="0"/>
                <a:cs typeface="Nikosh" pitchFamily="2" charset="0"/>
              </a:rPr>
              <a:t>২।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উদ্ভিদের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খাদ্য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কোথায়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তৈরি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হয়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তা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বলতে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পারবে</a:t>
            </a:r>
            <a:endParaRPr lang="en-US" sz="3600" dirty="0" smtClean="0">
              <a:latin typeface="Nikosh" pitchFamily="2" charset="0"/>
              <a:cs typeface="Nikosh" pitchFamily="2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Nikosh" pitchFamily="2" charset="0"/>
                <a:cs typeface="Nikosh" pitchFamily="2" charset="0"/>
              </a:rPr>
              <a:t>৩।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খাদ্য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তৈরির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প্রক্রিয়া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চিত্রের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সাহায্যে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দেখাতে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পারবে</a:t>
            </a:r>
            <a:endParaRPr lang="en-US" sz="3600" dirty="0" smtClean="0">
              <a:latin typeface="Nikosh" pitchFamily="2" charset="0"/>
              <a:cs typeface="Nikosh" pitchFamily="2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Nikosh" pitchFamily="2" charset="0"/>
                <a:cs typeface="Nikosh" pitchFamily="2" charset="0"/>
              </a:rPr>
              <a:t>৪।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উদ্ভিদ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প্রাণি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যে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একে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অপরের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উপর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নির্ভরশীল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তা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বলতে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600" dirty="0" err="1" smtClean="0">
                <a:latin typeface="Nikosh" pitchFamily="2" charset="0"/>
                <a:cs typeface="Nikosh" pitchFamily="2" charset="0"/>
              </a:rPr>
              <a:t>পারবে</a:t>
            </a:r>
            <a:r>
              <a:rPr lang="en-US" sz="3600" dirty="0" smtClean="0">
                <a:latin typeface="Nikosh" pitchFamily="2" charset="0"/>
                <a:cs typeface="Nikosh" pitchFamily="2" charset="0"/>
              </a:rPr>
              <a:t> </a:t>
            </a:r>
            <a:endParaRPr lang="en-US" sz="36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87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1" y="1295400"/>
            <a:ext cx="5463380" cy="5463380"/>
          </a:xfrm>
        </p:spPr>
      </p:pic>
      <p:sp>
        <p:nvSpPr>
          <p:cNvPr id="10" name="Freeform 9"/>
          <p:cNvSpPr/>
          <p:nvPr/>
        </p:nvSpPr>
        <p:spPr>
          <a:xfrm>
            <a:off x="7005484" y="3352800"/>
            <a:ext cx="575187" cy="2670320"/>
          </a:xfrm>
          <a:custGeom>
            <a:avLst/>
            <a:gdLst>
              <a:gd name="connsiteX0" fmla="*/ 29497 w 575187"/>
              <a:gd name="connsiteY0" fmla="*/ 0 h 2670320"/>
              <a:gd name="connsiteX1" fmla="*/ 103239 w 575187"/>
              <a:gd name="connsiteY1" fmla="*/ 29496 h 2670320"/>
              <a:gd name="connsiteX2" fmla="*/ 176981 w 575187"/>
              <a:gd name="connsiteY2" fmla="*/ 44245 h 2670320"/>
              <a:gd name="connsiteX3" fmla="*/ 221226 w 575187"/>
              <a:gd name="connsiteY3" fmla="*/ 73742 h 2670320"/>
              <a:gd name="connsiteX4" fmla="*/ 280219 w 575187"/>
              <a:gd name="connsiteY4" fmla="*/ 162232 h 2670320"/>
              <a:gd name="connsiteX5" fmla="*/ 309716 w 575187"/>
              <a:gd name="connsiteY5" fmla="*/ 250722 h 2670320"/>
              <a:gd name="connsiteX6" fmla="*/ 324464 w 575187"/>
              <a:gd name="connsiteY6" fmla="*/ 294967 h 2670320"/>
              <a:gd name="connsiteX7" fmla="*/ 339213 w 575187"/>
              <a:gd name="connsiteY7" fmla="*/ 383458 h 2670320"/>
              <a:gd name="connsiteX8" fmla="*/ 324464 w 575187"/>
              <a:gd name="connsiteY8" fmla="*/ 693174 h 2670320"/>
              <a:gd name="connsiteX9" fmla="*/ 339213 w 575187"/>
              <a:gd name="connsiteY9" fmla="*/ 1209367 h 2670320"/>
              <a:gd name="connsiteX10" fmla="*/ 353961 w 575187"/>
              <a:gd name="connsiteY10" fmla="*/ 1253613 h 2670320"/>
              <a:gd name="connsiteX11" fmla="*/ 442451 w 575187"/>
              <a:gd name="connsiteY11" fmla="*/ 1312606 h 2670320"/>
              <a:gd name="connsiteX12" fmla="*/ 486697 w 575187"/>
              <a:gd name="connsiteY12" fmla="*/ 1342103 h 2670320"/>
              <a:gd name="connsiteX13" fmla="*/ 575187 w 575187"/>
              <a:gd name="connsiteY13" fmla="*/ 1356851 h 2670320"/>
              <a:gd name="connsiteX14" fmla="*/ 560439 w 575187"/>
              <a:gd name="connsiteY14" fmla="*/ 1401096 h 2670320"/>
              <a:gd name="connsiteX15" fmla="*/ 516193 w 575187"/>
              <a:gd name="connsiteY15" fmla="*/ 1415845 h 2670320"/>
              <a:gd name="connsiteX16" fmla="*/ 427703 w 575187"/>
              <a:gd name="connsiteY16" fmla="*/ 1460090 h 2670320"/>
              <a:gd name="connsiteX17" fmla="*/ 383458 w 575187"/>
              <a:gd name="connsiteY17" fmla="*/ 1504335 h 2670320"/>
              <a:gd name="connsiteX18" fmla="*/ 368710 w 575187"/>
              <a:gd name="connsiteY18" fmla="*/ 1651819 h 2670320"/>
              <a:gd name="connsiteX19" fmla="*/ 353961 w 575187"/>
              <a:gd name="connsiteY19" fmla="*/ 1696064 h 2670320"/>
              <a:gd name="connsiteX20" fmla="*/ 339213 w 575187"/>
              <a:gd name="connsiteY20" fmla="*/ 2433483 h 2670320"/>
              <a:gd name="connsiteX21" fmla="*/ 280219 w 575187"/>
              <a:gd name="connsiteY21" fmla="*/ 2566219 h 2670320"/>
              <a:gd name="connsiteX22" fmla="*/ 235974 w 575187"/>
              <a:gd name="connsiteY22" fmla="*/ 2610464 h 2670320"/>
              <a:gd name="connsiteX23" fmla="*/ 103239 w 575187"/>
              <a:gd name="connsiteY23" fmla="*/ 2654709 h 2670320"/>
              <a:gd name="connsiteX24" fmla="*/ 0 w 575187"/>
              <a:gd name="connsiteY24" fmla="*/ 2669458 h 267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575187" h="2670320">
                <a:moveTo>
                  <a:pt x="29497" y="0"/>
                </a:moveTo>
                <a:cubicBezTo>
                  <a:pt x="54078" y="9832"/>
                  <a:pt x="77881" y="21889"/>
                  <a:pt x="103239" y="29496"/>
                </a:cubicBezTo>
                <a:cubicBezTo>
                  <a:pt x="127249" y="36699"/>
                  <a:pt x="153510" y="35443"/>
                  <a:pt x="176981" y="44245"/>
                </a:cubicBezTo>
                <a:cubicBezTo>
                  <a:pt x="193578" y="50469"/>
                  <a:pt x="206478" y="63910"/>
                  <a:pt x="221226" y="73742"/>
                </a:cubicBezTo>
                <a:cubicBezTo>
                  <a:pt x="240890" y="103239"/>
                  <a:pt x="269008" y="128601"/>
                  <a:pt x="280219" y="162232"/>
                </a:cubicBezTo>
                <a:lnTo>
                  <a:pt x="309716" y="250722"/>
                </a:lnTo>
                <a:cubicBezTo>
                  <a:pt x="314632" y="265470"/>
                  <a:pt x="321908" y="279632"/>
                  <a:pt x="324464" y="294967"/>
                </a:cubicBezTo>
                <a:lnTo>
                  <a:pt x="339213" y="383458"/>
                </a:lnTo>
                <a:cubicBezTo>
                  <a:pt x="334297" y="486697"/>
                  <a:pt x="324464" y="589818"/>
                  <a:pt x="324464" y="693174"/>
                </a:cubicBezTo>
                <a:cubicBezTo>
                  <a:pt x="324464" y="865309"/>
                  <a:pt x="330166" y="1037470"/>
                  <a:pt x="339213" y="1209367"/>
                </a:cubicBezTo>
                <a:cubicBezTo>
                  <a:pt x="340030" y="1224892"/>
                  <a:pt x="342968" y="1242620"/>
                  <a:pt x="353961" y="1253613"/>
                </a:cubicBezTo>
                <a:cubicBezTo>
                  <a:pt x="379028" y="1278680"/>
                  <a:pt x="412954" y="1292942"/>
                  <a:pt x="442451" y="1312606"/>
                </a:cubicBezTo>
                <a:cubicBezTo>
                  <a:pt x="457200" y="1322438"/>
                  <a:pt x="469213" y="1339189"/>
                  <a:pt x="486697" y="1342103"/>
                </a:cubicBezTo>
                <a:lnTo>
                  <a:pt x="575187" y="1356851"/>
                </a:lnTo>
                <a:cubicBezTo>
                  <a:pt x="570271" y="1371599"/>
                  <a:pt x="571432" y="1390103"/>
                  <a:pt x="560439" y="1401096"/>
                </a:cubicBezTo>
                <a:cubicBezTo>
                  <a:pt x="549446" y="1412089"/>
                  <a:pt x="530098" y="1408892"/>
                  <a:pt x="516193" y="1415845"/>
                </a:cubicBezTo>
                <a:cubicBezTo>
                  <a:pt x="401837" y="1473024"/>
                  <a:pt x="538910" y="1423022"/>
                  <a:pt x="427703" y="1460090"/>
                </a:cubicBezTo>
                <a:cubicBezTo>
                  <a:pt x="412955" y="1474838"/>
                  <a:pt x="389592" y="1484400"/>
                  <a:pt x="383458" y="1504335"/>
                </a:cubicBezTo>
                <a:cubicBezTo>
                  <a:pt x="368928" y="1551557"/>
                  <a:pt x="376223" y="1602987"/>
                  <a:pt x="368710" y="1651819"/>
                </a:cubicBezTo>
                <a:cubicBezTo>
                  <a:pt x="366346" y="1667184"/>
                  <a:pt x="358877" y="1681316"/>
                  <a:pt x="353961" y="1696064"/>
                </a:cubicBezTo>
                <a:cubicBezTo>
                  <a:pt x="349045" y="1941870"/>
                  <a:pt x="352365" y="2187980"/>
                  <a:pt x="339213" y="2433483"/>
                </a:cubicBezTo>
                <a:cubicBezTo>
                  <a:pt x="337004" y="2474721"/>
                  <a:pt x="308211" y="2532628"/>
                  <a:pt x="280219" y="2566219"/>
                </a:cubicBezTo>
                <a:cubicBezTo>
                  <a:pt x="266866" y="2582242"/>
                  <a:pt x="254207" y="2600335"/>
                  <a:pt x="235974" y="2610464"/>
                </a:cubicBezTo>
                <a:cubicBezTo>
                  <a:pt x="235967" y="2610468"/>
                  <a:pt x="125365" y="2647334"/>
                  <a:pt x="103239" y="2654709"/>
                </a:cubicBezTo>
                <a:cubicBezTo>
                  <a:pt x="40336" y="2675677"/>
                  <a:pt x="74541" y="2669458"/>
                  <a:pt x="0" y="2669458"/>
                </a:cubicBezTo>
              </a:path>
            </a:pathLst>
          </a:cu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6936657" y="1818257"/>
            <a:ext cx="575187" cy="1335160"/>
          </a:xfrm>
          <a:custGeom>
            <a:avLst/>
            <a:gdLst>
              <a:gd name="connsiteX0" fmla="*/ 29497 w 575187"/>
              <a:gd name="connsiteY0" fmla="*/ 0 h 2670320"/>
              <a:gd name="connsiteX1" fmla="*/ 103239 w 575187"/>
              <a:gd name="connsiteY1" fmla="*/ 29496 h 2670320"/>
              <a:gd name="connsiteX2" fmla="*/ 176981 w 575187"/>
              <a:gd name="connsiteY2" fmla="*/ 44245 h 2670320"/>
              <a:gd name="connsiteX3" fmla="*/ 221226 w 575187"/>
              <a:gd name="connsiteY3" fmla="*/ 73742 h 2670320"/>
              <a:gd name="connsiteX4" fmla="*/ 280219 w 575187"/>
              <a:gd name="connsiteY4" fmla="*/ 162232 h 2670320"/>
              <a:gd name="connsiteX5" fmla="*/ 309716 w 575187"/>
              <a:gd name="connsiteY5" fmla="*/ 250722 h 2670320"/>
              <a:gd name="connsiteX6" fmla="*/ 324464 w 575187"/>
              <a:gd name="connsiteY6" fmla="*/ 294967 h 2670320"/>
              <a:gd name="connsiteX7" fmla="*/ 339213 w 575187"/>
              <a:gd name="connsiteY7" fmla="*/ 383458 h 2670320"/>
              <a:gd name="connsiteX8" fmla="*/ 324464 w 575187"/>
              <a:gd name="connsiteY8" fmla="*/ 693174 h 2670320"/>
              <a:gd name="connsiteX9" fmla="*/ 339213 w 575187"/>
              <a:gd name="connsiteY9" fmla="*/ 1209367 h 2670320"/>
              <a:gd name="connsiteX10" fmla="*/ 353961 w 575187"/>
              <a:gd name="connsiteY10" fmla="*/ 1253613 h 2670320"/>
              <a:gd name="connsiteX11" fmla="*/ 442451 w 575187"/>
              <a:gd name="connsiteY11" fmla="*/ 1312606 h 2670320"/>
              <a:gd name="connsiteX12" fmla="*/ 486697 w 575187"/>
              <a:gd name="connsiteY12" fmla="*/ 1342103 h 2670320"/>
              <a:gd name="connsiteX13" fmla="*/ 575187 w 575187"/>
              <a:gd name="connsiteY13" fmla="*/ 1356851 h 2670320"/>
              <a:gd name="connsiteX14" fmla="*/ 560439 w 575187"/>
              <a:gd name="connsiteY14" fmla="*/ 1401096 h 2670320"/>
              <a:gd name="connsiteX15" fmla="*/ 516193 w 575187"/>
              <a:gd name="connsiteY15" fmla="*/ 1415845 h 2670320"/>
              <a:gd name="connsiteX16" fmla="*/ 427703 w 575187"/>
              <a:gd name="connsiteY16" fmla="*/ 1460090 h 2670320"/>
              <a:gd name="connsiteX17" fmla="*/ 383458 w 575187"/>
              <a:gd name="connsiteY17" fmla="*/ 1504335 h 2670320"/>
              <a:gd name="connsiteX18" fmla="*/ 368710 w 575187"/>
              <a:gd name="connsiteY18" fmla="*/ 1651819 h 2670320"/>
              <a:gd name="connsiteX19" fmla="*/ 353961 w 575187"/>
              <a:gd name="connsiteY19" fmla="*/ 1696064 h 2670320"/>
              <a:gd name="connsiteX20" fmla="*/ 339213 w 575187"/>
              <a:gd name="connsiteY20" fmla="*/ 2433483 h 2670320"/>
              <a:gd name="connsiteX21" fmla="*/ 280219 w 575187"/>
              <a:gd name="connsiteY21" fmla="*/ 2566219 h 2670320"/>
              <a:gd name="connsiteX22" fmla="*/ 235974 w 575187"/>
              <a:gd name="connsiteY22" fmla="*/ 2610464 h 2670320"/>
              <a:gd name="connsiteX23" fmla="*/ 103239 w 575187"/>
              <a:gd name="connsiteY23" fmla="*/ 2654709 h 2670320"/>
              <a:gd name="connsiteX24" fmla="*/ 0 w 575187"/>
              <a:gd name="connsiteY24" fmla="*/ 2669458 h 267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575187" h="2670320">
                <a:moveTo>
                  <a:pt x="29497" y="0"/>
                </a:moveTo>
                <a:cubicBezTo>
                  <a:pt x="54078" y="9832"/>
                  <a:pt x="77881" y="21889"/>
                  <a:pt x="103239" y="29496"/>
                </a:cubicBezTo>
                <a:cubicBezTo>
                  <a:pt x="127249" y="36699"/>
                  <a:pt x="153510" y="35443"/>
                  <a:pt x="176981" y="44245"/>
                </a:cubicBezTo>
                <a:cubicBezTo>
                  <a:pt x="193578" y="50469"/>
                  <a:pt x="206478" y="63910"/>
                  <a:pt x="221226" y="73742"/>
                </a:cubicBezTo>
                <a:cubicBezTo>
                  <a:pt x="240890" y="103239"/>
                  <a:pt x="269008" y="128601"/>
                  <a:pt x="280219" y="162232"/>
                </a:cubicBezTo>
                <a:lnTo>
                  <a:pt x="309716" y="250722"/>
                </a:lnTo>
                <a:cubicBezTo>
                  <a:pt x="314632" y="265470"/>
                  <a:pt x="321908" y="279632"/>
                  <a:pt x="324464" y="294967"/>
                </a:cubicBezTo>
                <a:lnTo>
                  <a:pt x="339213" y="383458"/>
                </a:lnTo>
                <a:cubicBezTo>
                  <a:pt x="334297" y="486697"/>
                  <a:pt x="324464" y="589818"/>
                  <a:pt x="324464" y="693174"/>
                </a:cubicBezTo>
                <a:cubicBezTo>
                  <a:pt x="324464" y="865309"/>
                  <a:pt x="330166" y="1037470"/>
                  <a:pt x="339213" y="1209367"/>
                </a:cubicBezTo>
                <a:cubicBezTo>
                  <a:pt x="340030" y="1224892"/>
                  <a:pt x="342968" y="1242620"/>
                  <a:pt x="353961" y="1253613"/>
                </a:cubicBezTo>
                <a:cubicBezTo>
                  <a:pt x="379028" y="1278680"/>
                  <a:pt x="412954" y="1292942"/>
                  <a:pt x="442451" y="1312606"/>
                </a:cubicBezTo>
                <a:cubicBezTo>
                  <a:pt x="457200" y="1322438"/>
                  <a:pt x="469213" y="1339189"/>
                  <a:pt x="486697" y="1342103"/>
                </a:cubicBezTo>
                <a:lnTo>
                  <a:pt x="575187" y="1356851"/>
                </a:lnTo>
                <a:cubicBezTo>
                  <a:pt x="570271" y="1371599"/>
                  <a:pt x="571432" y="1390103"/>
                  <a:pt x="560439" y="1401096"/>
                </a:cubicBezTo>
                <a:cubicBezTo>
                  <a:pt x="549446" y="1412089"/>
                  <a:pt x="530098" y="1408892"/>
                  <a:pt x="516193" y="1415845"/>
                </a:cubicBezTo>
                <a:cubicBezTo>
                  <a:pt x="401837" y="1473024"/>
                  <a:pt x="538910" y="1423022"/>
                  <a:pt x="427703" y="1460090"/>
                </a:cubicBezTo>
                <a:cubicBezTo>
                  <a:pt x="412955" y="1474838"/>
                  <a:pt x="389592" y="1484400"/>
                  <a:pt x="383458" y="1504335"/>
                </a:cubicBezTo>
                <a:cubicBezTo>
                  <a:pt x="368928" y="1551557"/>
                  <a:pt x="376223" y="1602987"/>
                  <a:pt x="368710" y="1651819"/>
                </a:cubicBezTo>
                <a:cubicBezTo>
                  <a:pt x="366346" y="1667184"/>
                  <a:pt x="358877" y="1681316"/>
                  <a:pt x="353961" y="1696064"/>
                </a:cubicBezTo>
                <a:cubicBezTo>
                  <a:pt x="349045" y="1941870"/>
                  <a:pt x="352365" y="2187980"/>
                  <a:pt x="339213" y="2433483"/>
                </a:cubicBezTo>
                <a:cubicBezTo>
                  <a:pt x="337004" y="2474721"/>
                  <a:pt x="308211" y="2532628"/>
                  <a:pt x="280219" y="2566219"/>
                </a:cubicBezTo>
                <a:cubicBezTo>
                  <a:pt x="266866" y="2582242"/>
                  <a:pt x="254207" y="2600335"/>
                  <a:pt x="235974" y="2610464"/>
                </a:cubicBezTo>
                <a:cubicBezTo>
                  <a:pt x="235967" y="2610468"/>
                  <a:pt x="125365" y="2647334"/>
                  <a:pt x="103239" y="2654709"/>
                </a:cubicBezTo>
                <a:cubicBezTo>
                  <a:pt x="40336" y="2675677"/>
                  <a:pt x="74541" y="2669458"/>
                  <a:pt x="0" y="2669458"/>
                </a:cubicBezTo>
              </a:path>
            </a:pathLst>
          </a:cu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580671" y="3810000"/>
            <a:ext cx="14109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পানি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r>
              <a:rPr lang="en-US" sz="3200" dirty="0" smtClean="0">
                <a:latin typeface="Nikosh" pitchFamily="2" charset="0"/>
                <a:cs typeface="Nikosh" pitchFamily="2" charset="0"/>
              </a:rPr>
              <a:t>৯০ </a:t>
            </a:r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শতাংশ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511845" y="1947228"/>
            <a:ext cx="14797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অন্যান্য</a:t>
            </a:r>
            <a:endParaRPr lang="en-US" sz="3200" dirty="0" smtClean="0">
              <a:latin typeface="Nikosh" pitchFamily="2" charset="0"/>
              <a:cs typeface="Nikosh" pitchFamily="2" charset="0"/>
            </a:endParaRPr>
          </a:p>
          <a:p>
            <a:r>
              <a:rPr lang="en-US" sz="3200" dirty="0" smtClean="0">
                <a:latin typeface="Nikosh" pitchFamily="2" charset="0"/>
                <a:cs typeface="Nikosh" pitchFamily="2" charset="0"/>
              </a:rPr>
              <a:t>১০ </a:t>
            </a:r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শতাংশ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57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কাজঃ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১</a:t>
            </a:r>
          </a:p>
          <a:p>
            <a:pPr marL="0" indent="0">
              <a:buNone/>
            </a:pP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উদ্ভিদের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দেহের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কত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শতাংশ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পানি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?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13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600200"/>
            <a:ext cx="5029200" cy="4572000"/>
          </a:xfrm>
        </p:spPr>
      </p:pic>
      <p:sp>
        <p:nvSpPr>
          <p:cNvPr id="5" name="Freeform 4"/>
          <p:cNvSpPr/>
          <p:nvPr/>
        </p:nvSpPr>
        <p:spPr>
          <a:xfrm>
            <a:off x="4955458" y="1666568"/>
            <a:ext cx="663677" cy="3515640"/>
          </a:xfrm>
          <a:custGeom>
            <a:avLst/>
            <a:gdLst>
              <a:gd name="connsiteX0" fmla="*/ 0 w 663677"/>
              <a:gd name="connsiteY0" fmla="*/ 0 h 3515640"/>
              <a:gd name="connsiteX1" fmla="*/ 147484 w 663677"/>
              <a:gd name="connsiteY1" fmla="*/ 117987 h 3515640"/>
              <a:gd name="connsiteX2" fmla="*/ 235974 w 663677"/>
              <a:gd name="connsiteY2" fmla="*/ 176980 h 3515640"/>
              <a:gd name="connsiteX3" fmla="*/ 265471 w 663677"/>
              <a:gd name="connsiteY3" fmla="*/ 221226 h 3515640"/>
              <a:gd name="connsiteX4" fmla="*/ 309716 w 663677"/>
              <a:gd name="connsiteY4" fmla="*/ 250722 h 3515640"/>
              <a:gd name="connsiteX5" fmla="*/ 324465 w 663677"/>
              <a:gd name="connsiteY5" fmla="*/ 294967 h 3515640"/>
              <a:gd name="connsiteX6" fmla="*/ 353961 w 663677"/>
              <a:gd name="connsiteY6" fmla="*/ 339213 h 3515640"/>
              <a:gd name="connsiteX7" fmla="*/ 383458 w 663677"/>
              <a:gd name="connsiteY7" fmla="*/ 427703 h 3515640"/>
              <a:gd name="connsiteX8" fmla="*/ 398207 w 663677"/>
              <a:gd name="connsiteY8" fmla="*/ 1460090 h 3515640"/>
              <a:gd name="connsiteX9" fmla="*/ 501445 w 663677"/>
              <a:gd name="connsiteY9" fmla="*/ 1578077 h 3515640"/>
              <a:gd name="connsiteX10" fmla="*/ 545690 w 663677"/>
              <a:gd name="connsiteY10" fmla="*/ 1592826 h 3515640"/>
              <a:gd name="connsiteX11" fmla="*/ 634181 w 663677"/>
              <a:gd name="connsiteY11" fmla="*/ 1651819 h 3515640"/>
              <a:gd name="connsiteX12" fmla="*/ 663677 w 663677"/>
              <a:gd name="connsiteY12" fmla="*/ 1696064 h 3515640"/>
              <a:gd name="connsiteX13" fmla="*/ 589936 w 663677"/>
              <a:gd name="connsiteY13" fmla="*/ 1769806 h 3515640"/>
              <a:gd name="connsiteX14" fmla="*/ 486697 w 663677"/>
              <a:gd name="connsiteY14" fmla="*/ 1902542 h 3515640"/>
              <a:gd name="connsiteX15" fmla="*/ 442452 w 663677"/>
              <a:gd name="connsiteY15" fmla="*/ 1991032 h 3515640"/>
              <a:gd name="connsiteX16" fmla="*/ 427703 w 663677"/>
              <a:gd name="connsiteY16" fmla="*/ 2536722 h 3515640"/>
              <a:gd name="connsiteX17" fmla="*/ 412955 w 663677"/>
              <a:gd name="connsiteY17" fmla="*/ 2625213 h 3515640"/>
              <a:gd name="connsiteX18" fmla="*/ 398207 w 663677"/>
              <a:gd name="connsiteY18" fmla="*/ 2728451 h 3515640"/>
              <a:gd name="connsiteX19" fmla="*/ 353961 w 663677"/>
              <a:gd name="connsiteY19" fmla="*/ 3200400 h 3515640"/>
              <a:gd name="connsiteX20" fmla="*/ 339213 w 663677"/>
              <a:gd name="connsiteY20" fmla="*/ 3274142 h 3515640"/>
              <a:gd name="connsiteX21" fmla="*/ 280219 w 663677"/>
              <a:gd name="connsiteY21" fmla="*/ 3362632 h 3515640"/>
              <a:gd name="connsiteX22" fmla="*/ 250723 w 663677"/>
              <a:gd name="connsiteY22" fmla="*/ 3406877 h 3515640"/>
              <a:gd name="connsiteX23" fmla="*/ 206477 w 663677"/>
              <a:gd name="connsiteY23" fmla="*/ 3436374 h 3515640"/>
              <a:gd name="connsiteX24" fmla="*/ 73742 w 663677"/>
              <a:gd name="connsiteY24" fmla="*/ 3510116 h 3515640"/>
              <a:gd name="connsiteX25" fmla="*/ 44245 w 663677"/>
              <a:gd name="connsiteY25" fmla="*/ 3495367 h 351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63677" h="3515640">
                <a:moveTo>
                  <a:pt x="0" y="0"/>
                </a:moveTo>
                <a:cubicBezTo>
                  <a:pt x="106569" y="106569"/>
                  <a:pt x="33579" y="45502"/>
                  <a:pt x="147484" y="117987"/>
                </a:cubicBezTo>
                <a:cubicBezTo>
                  <a:pt x="177392" y="137019"/>
                  <a:pt x="235974" y="176980"/>
                  <a:pt x="235974" y="176980"/>
                </a:cubicBezTo>
                <a:cubicBezTo>
                  <a:pt x="245806" y="191729"/>
                  <a:pt x="252937" y="208692"/>
                  <a:pt x="265471" y="221226"/>
                </a:cubicBezTo>
                <a:cubicBezTo>
                  <a:pt x="278005" y="233760"/>
                  <a:pt x="298643" y="236881"/>
                  <a:pt x="309716" y="250722"/>
                </a:cubicBezTo>
                <a:cubicBezTo>
                  <a:pt x="319428" y="262861"/>
                  <a:pt x="317513" y="281062"/>
                  <a:pt x="324465" y="294967"/>
                </a:cubicBezTo>
                <a:cubicBezTo>
                  <a:pt x="332392" y="310821"/>
                  <a:pt x="346762" y="323015"/>
                  <a:pt x="353961" y="339213"/>
                </a:cubicBezTo>
                <a:cubicBezTo>
                  <a:pt x="366589" y="367626"/>
                  <a:pt x="383458" y="427703"/>
                  <a:pt x="383458" y="427703"/>
                </a:cubicBezTo>
                <a:cubicBezTo>
                  <a:pt x="388374" y="771832"/>
                  <a:pt x="375613" y="1116668"/>
                  <a:pt x="398207" y="1460090"/>
                </a:cubicBezTo>
                <a:cubicBezTo>
                  <a:pt x="401217" y="1505840"/>
                  <a:pt x="460611" y="1557660"/>
                  <a:pt x="501445" y="1578077"/>
                </a:cubicBezTo>
                <a:cubicBezTo>
                  <a:pt x="515350" y="1585030"/>
                  <a:pt x="532100" y="1585276"/>
                  <a:pt x="545690" y="1592826"/>
                </a:cubicBezTo>
                <a:cubicBezTo>
                  <a:pt x="576680" y="1610042"/>
                  <a:pt x="634181" y="1651819"/>
                  <a:pt x="634181" y="1651819"/>
                </a:cubicBezTo>
                <a:cubicBezTo>
                  <a:pt x="644013" y="1666567"/>
                  <a:pt x="663677" y="1678339"/>
                  <a:pt x="663677" y="1696064"/>
                </a:cubicBezTo>
                <a:cubicBezTo>
                  <a:pt x="663677" y="1732116"/>
                  <a:pt x="609601" y="1753419"/>
                  <a:pt x="589936" y="1769806"/>
                </a:cubicBezTo>
                <a:cubicBezTo>
                  <a:pt x="554694" y="1799174"/>
                  <a:pt x="499349" y="1864588"/>
                  <a:pt x="486697" y="1902542"/>
                </a:cubicBezTo>
                <a:cubicBezTo>
                  <a:pt x="466343" y="1963602"/>
                  <a:pt x="480571" y="1933852"/>
                  <a:pt x="442452" y="1991032"/>
                </a:cubicBezTo>
                <a:cubicBezTo>
                  <a:pt x="437536" y="2172929"/>
                  <a:pt x="436157" y="2354955"/>
                  <a:pt x="427703" y="2536722"/>
                </a:cubicBezTo>
                <a:cubicBezTo>
                  <a:pt x="426314" y="2566594"/>
                  <a:pt x="417502" y="2595657"/>
                  <a:pt x="412955" y="2625213"/>
                </a:cubicBezTo>
                <a:cubicBezTo>
                  <a:pt x="407669" y="2659571"/>
                  <a:pt x="401452" y="2693841"/>
                  <a:pt x="398207" y="2728451"/>
                </a:cubicBezTo>
                <a:cubicBezTo>
                  <a:pt x="377718" y="2946999"/>
                  <a:pt x="382826" y="3027211"/>
                  <a:pt x="353961" y="3200400"/>
                </a:cubicBezTo>
                <a:cubicBezTo>
                  <a:pt x="349840" y="3225126"/>
                  <a:pt x="349586" y="3251321"/>
                  <a:pt x="339213" y="3274142"/>
                </a:cubicBezTo>
                <a:cubicBezTo>
                  <a:pt x="324543" y="3306415"/>
                  <a:pt x="299884" y="3333135"/>
                  <a:pt x="280219" y="3362632"/>
                </a:cubicBezTo>
                <a:cubicBezTo>
                  <a:pt x="270387" y="3377380"/>
                  <a:pt x="265471" y="3397045"/>
                  <a:pt x="250723" y="3406877"/>
                </a:cubicBezTo>
                <a:cubicBezTo>
                  <a:pt x="235974" y="3416709"/>
                  <a:pt x="220094" y="3425026"/>
                  <a:pt x="206477" y="3436374"/>
                </a:cubicBezTo>
                <a:cubicBezTo>
                  <a:pt x="177365" y="3460634"/>
                  <a:pt x="126686" y="3536589"/>
                  <a:pt x="73742" y="3510116"/>
                </a:cubicBezTo>
                <a:lnTo>
                  <a:pt x="44245" y="3495367"/>
                </a:lnTo>
              </a:path>
            </a:pathLst>
          </a:cu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48400" y="1828800"/>
            <a:ext cx="1143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উদ্ভিদের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খাদ্য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তৈরির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latin typeface="Nikosh" pitchFamily="2" charset="0"/>
                <a:cs typeface="Nikosh" pitchFamily="2" charset="0"/>
              </a:rPr>
              <a:t>এলাকা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71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 smtClean="0">
                <a:latin typeface="Nikosh" pitchFamily="2" charset="0"/>
                <a:cs typeface="Nikosh" pitchFamily="2" charset="0"/>
              </a:rPr>
              <a:t>কাজঃ</a:t>
            </a:r>
            <a:r>
              <a:rPr lang="en-US" sz="5400" dirty="0" smtClean="0">
                <a:latin typeface="Nikosh" pitchFamily="2" charset="0"/>
                <a:cs typeface="Nikosh" pitchFamily="2" charset="0"/>
              </a:rPr>
              <a:t> ২</a:t>
            </a:r>
          </a:p>
          <a:p>
            <a:pPr marL="0" indent="0">
              <a:buNone/>
            </a:pPr>
            <a:r>
              <a:rPr lang="en-US" sz="4800" dirty="0" err="1" smtClean="0">
                <a:latin typeface="Nikosh" pitchFamily="2" charset="0"/>
                <a:cs typeface="Nikosh" pitchFamily="2" charset="0"/>
              </a:rPr>
              <a:t>উদ্ভিদের</a:t>
            </a:r>
            <a:r>
              <a:rPr lang="en-US" sz="4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latin typeface="Nikosh" pitchFamily="2" charset="0"/>
                <a:cs typeface="Nikosh" pitchFamily="2" charset="0"/>
              </a:rPr>
              <a:t>কোন</a:t>
            </a:r>
            <a:r>
              <a:rPr lang="en-US" sz="4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latin typeface="Nikosh" pitchFamily="2" charset="0"/>
                <a:cs typeface="Nikosh" pitchFamily="2" charset="0"/>
              </a:rPr>
              <a:t>অংশে</a:t>
            </a:r>
            <a:r>
              <a:rPr lang="en-US" sz="4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latin typeface="Nikosh" pitchFamily="2" charset="0"/>
                <a:cs typeface="Nikosh" pitchFamily="2" charset="0"/>
              </a:rPr>
              <a:t>খাদ্য</a:t>
            </a:r>
            <a:r>
              <a:rPr lang="en-US" sz="4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latin typeface="Nikosh" pitchFamily="2" charset="0"/>
                <a:cs typeface="Nikosh" pitchFamily="2" charset="0"/>
              </a:rPr>
              <a:t>তৈরি</a:t>
            </a:r>
            <a:r>
              <a:rPr lang="en-US" sz="4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800" dirty="0" err="1" smtClean="0">
                <a:latin typeface="Nikosh" pitchFamily="2" charset="0"/>
                <a:cs typeface="Nikosh" pitchFamily="2" charset="0"/>
              </a:rPr>
              <a:t>হয়</a:t>
            </a:r>
            <a:r>
              <a:rPr lang="en-US" sz="4800" dirty="0" smtClean="0">
                <a:latin typeface="Nikosh" pitchFamily="2" charset="0"/>
                <a:cs typeface="Nikosh" pitchFamily="2" charset="0"/>
              </a:rPr>
              <a:t>?</a:t>
            </a:r>
            <a:endParaRPr lang="en-US" sz="48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59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09600" y="990600"/>
                <a:ext cx="1295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𝐶𝑜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990600"/>
                <a:ext cx="1295400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19"/>
          <a:stretch/>
        </p:blipFill>
        <p:spPr>
          <a:xfrm>
            <a:off x="2895600" y="1359932"/>
            <a:ext cx="2487561" cy="3126074"/>
          </a:xfrm>
          <a:prstGeom prst="rect">
            <a:avLst/>
          </a:prstGeom>
        </p:spPr>
      </p:pic>
      <p:sp>
        <p:nvSpPr>
          <p:cNvPr id="7" name="Sun 6"/>
          <p:cNvSpPr/>
          <p:nvPr/>
        </p:nvSpPr>
        <p:spPr>
          <a:xfrm>
            <a:off x="2590800" y="228600"/>
            <a:ext cx="1066800" cy="946666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3124200" y="990600"/>
            <a:ext cx="990600" cy="914400"/>
            <a:chOff x="3124200" y="990600"/>
            <a:chExt cx="990600" cy="914400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3124200" y="1359932"/>
              <a:ext cx="304800" cy="54506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3276600" y="1283732"/>
              <a:ext cx="304800" cy="54506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3581400" y="1207532"/>
              <a:ext cx="304800" cy="54506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3810000" y="990600"/>
              <a:ext cx="304800" cy="54506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889887" y="2922969"/>
                <a:ext cx="1295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𝑂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9887" y="2922969"/>
                <a:ext cx="12954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3581400" y="35052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00B050"/>
                </a:solidFill>
              </a:rPr>
              <a:t>খাদ্য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62400" y="304800"/>
            <a:ext cx="5029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28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সালোকসংশ্লেষণ</a:t>
            </a:r>
            <a:r>
              <a:rPr lang="en-US" sz="2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প্রক্রিয়ায়</a:t>
            </a:r>
            <a:r>
              <a:rPr lang="en-US" sz="2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খাদ্য</a:t>
            </a:r>
            <a:r>
              <a:rPr lang="en-US" sz="2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উৎপাদন</a:t>
            </a:r>
            <a:endParaRPr lang="en-US" sz="28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05200" y="4306669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rgbClr val="00B050"/>
                </a:solidFill>
              </a:rPr>
              <a:t>পানি</a:t>
            </a:r>
            <a:endParaRPr lang="en-US" sz="2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60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3.33333E-6 -1.11111E-6 L 0.0875 0.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75" y="100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3.7037E-6 L 0.2375 0.2175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75" y="1088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3.33333E-6 4.07407E-6 L 0.00833 -0.2794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-13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0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500"/>
                            </p:stCondLst>
                            <p:childTnLst>
                              <p:par>
                                <p:cTn id="20" presetID="42" presetClass="path" presetSubtype="0" repeatCount="indefinite" accel="50000" decel="50000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3.33333E-6 3.33333E-6 L 0.2375 0.2175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75" y="10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14" grpId="1"/>
      <p:bldP spid="15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 smtClean="0">
                <a:latin typeface="Nikosh" pitchFamily="2" charset="0"/>
                <a:cs typeface="Nikosh" pitchFamily="2" charset="0"/>
              </a:rPr>
              <a:t>কাজঃ</a:t>
            </a:r>
            <a:r>
              <a:rPr lang="en-US" sz="5400" dirty="0" smtClean="0">
                <a:latin typeface="Nikosh" pitchFamily="2" charset="0"/>
                <a:cs typeface="Nikosh" pitchFamily="2" charset="0"/>
              </a:rPr>
              <a:t> ৩</a:t>
            </a:r>
          </a:p>
          <a:p>
            <a:pPr marL="0" indent="0">
              <a:buNone/>
            </a:pPr>
            <a:r>
              <a:rPr lang="en-US" sz="4400" dirty="0" err="1" smtClean="0">
                <a:latin typeface="Nikosh" pitchFamily="2" charset="0"/>
                <a:cs typeface="Nikosh" pitchFamily="2" charset="0"/>
              </a:rPr>
              <a:t>উদ্ভিদের</a:t>
            </a:r>
            <a:r>
              <a:rPr lang="en-US" sz="4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400" dirty="0" err="1" smtClean="0">
                <a:latin typeface="Nikosh" pitchFamily="2" charset="0"/>
                <a:cs typeface="Nikosh" pitchFamily="2" charset="0"/>
              </a:rPr>
              <a:t>খাক্য</a:t>
            </a:r>
            <a:r>
              <a:rPr lang="en-US" sz="4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400" dirty="0" err="1" smtClean="0">
                <a:latin typeface="Nikosh" pitchFamily="2" charset="0"/>
                <a:cs typeface="Nikosh" pitchFamily="2" charset="0"/>
              </a:rPr>
              <a:t>তৈরিতে</a:t>
            </a:r>
            <a:r>
              <a:rPr lang="en-US" sz="4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400" dirty="0" err="1" smtClean="0">
                <a:latin typeface="Nikosh" pitchFamily="2" charset="0"/>
                <a:cs typeface="Nikosh" pitchFamily="2" charset="0"/>
              </a:rPr>
              <a:t>কী</a:t>
            </a:r>
            <a:r>
              <a:rPr lang="en-US" sz="44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4400" dirty="0" err="1" smtClean="0">
                <a:latin typeface="Nikosh" pitchFamily="2" charset="0"/>
                <a:cs typeface="Nikosh" pitchFamily="2" charset="0"/>
              </a:rPr>
              <a:t>কী</a:t>
            </a:r>
            <a:r>
              <a:rPr lang="en-US" sz="4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400" dirty="0" err="1" smtClean="0">
                <a:latin typeface="Nikosh" pitchFamily="2" charset="0"/>
                <a:cs typeface="Nikosh" pitchFamily="2" charset="0"/>
              </a:rPr>
              <a:t>প্রয়োজন</a:t>
            </a:r>
            <a:r>
              <a:rPr lang="en-US" sz="4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400" dirty="0" err="1" smtClean="0">
                <a:latin typeface="Nikosh" pitchFamily="2" charset="0"/>
                <a:cs typeface="Nikosh" pitchFamily="2" charset="0"/>
              </a:rPr>
              <a:t>হয়</a:t>
            </a:r>
            <a:r>
              <a:rPr lang="en-US" sz="4400" dirty="0" smtClean="0">
                <a:latin typeface="Nikosh" pitchFamily="2" charset="0"/>
                <a:cs typeface="Nikosh" pitchFamily="2" charset="0"/>
              </a:rPr>
              <a:t>? </a:t>
            </a:r>
            <a:endParaRPr lang="en-US" sz="44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12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" pitchFamily="2" charset="0"/>
                <a:cs typeface="Nikosh" pitchFamily="2" charset="0"/>
              </a:rPr>
              <a:t>উদ্ভিদ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প্রাণি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একে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অপরের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উপর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নির্ভরশীল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76400"/>
            <a:ext cx="88392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0370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175</Words>
  <Application>Microsoft Office PowerPoint</Application>
  <PresentationFormat>On-screen Show (4:3)</PresentationFormat>
  <Paragraphs>64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  </vt:lpstr>
      <vt:lpstr>শিখন ফল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উদ্ভিদ ও প্রাণি একে অপরের উপর নির্ভরশীল</vt:lpstr>
      <vt:lpstr>PowerPoint Presentation</vt:lpstr>
      <vt:lpstr>মূল্যায়ন</vt:lpstr>
      <vt:lpstr>বাড়ির কাজ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 Gofur</dc:creator>
  <cp:lastModifiedBy>A Gofur</cp:lastModifiedBy>
  <cp:revision>39</cp:revision>
  <dcterms:created xsi:type="dcterms:W3CDTF">2006-08-16T00:00:00Z</dcterms:created>
  <dcterms:modified xsi:type="dcterms:W3CDTF">2017-09-28T03:47:36Z</dcterms:modified>
</cp:coreProperties>
</file>